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Source Han Sans CN Bold" panose="020B0800000000000000" charset="-122"/>
      <p:bold r:id="rId24"/>
    </p:embeddedFont>
    <p:embeddedFont>
      <p:font typeface="Source Han Sans" panose="020B0400000000000000" charset="-122"/>
      <p:regular r:id="rId25"/>
    </p:embeddedFont>
    <p:embeddedFont>
      <p:font typeface="Dream-ZongYiGBT" panose="02010604000000000000" charset="-122"/>
      <p:regular r:id="rId26"/>
    </p:embeddedFont>
    <p:embeddedFont>
      <p:font typeface="OPPOSans R" panose="00020600040101010101" charset="-122"/>
      <p:regular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7785" y="11684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63157" y="1453648"/>
            <a:ext cx="2254017" cy="518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蘑菇智能检测系统实验结果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006760" y="0"/>
            <a:ext cx="3730846" cy="2392557"/>
          </a:xfrm>
          <a:custGeom>
            <a:avLst/>
            <a:gdLst>
              <a:gd name="connsiteX0" fmla="*/ 0 w 8670418"/>
              <a:gd name="connsiteY0" fmla="*/ 0 h 5560258"/>
              <a:gd name="connsiteX1" fmla="*/ 3325813 w 8670418"/>
              <a:gd name="connsiteY1" fmla="*/ 0 h 5560258"/>
              <a:gd name="connsiteX2" fmla="*/ 5474742 w 8670418"/>
              <a:gd name="connsiteY2" fmla="*/ 2148928 h 5560258"/>
              <a:gd name="connsiteX3" fmla="*/ 7623670 w 8670418"/>
              <a:gd name="connsiteY3" fmla="*/ 0 h 5560258"/>
              <a:gd name="connsiteX4" fmla="*/ 8670418 w 8670418"/>
              <a:gd name="connsiteY4" fmla="*/ 0 h 5560258"/>
              <a:gd name="connsiteX5" fmla="*/ 8670418 w 8670418"/>
              <a:gd name="connsiteY5" fmla="*/ 2450099 h 5560258"/>
              <a:gd name="connsiteX6" fmla="*/ 5560258 w 8670418"/>
              <a:gd name="connsiteY6" fmla="*/ 5560258 h 5560258"/>
              <a:gd name="connsiteX7" fmla="*/ 0 w 8670418"/>
              <a:gd name="connsiteY7" fmla="*/ 0 h 5560258"/>
            </a:gdLst>
            <a:ahLst/>
            <a:cxnLst/>
            <a:rect l="l" t="t" r="r" b="b"/>
            <a:pathLst>
              <a:path w="8670418" h="5560258">
                <a:moveTo>
                  <a:pt x="0" y="0"/>
                </a:moveTo>
                <a:lnTo>
                  <a:pt x="3325813" y="0"/>
                </a:lnTo>
                <a:lnTo>
                  <a:pt x="5474742" y="2148928"/>
                </a:lnTo>
                <a:lnTo>
                  <a:pt x="7623670" y="0"/>
                </a:lnTo>
                <a:lnTo>
                  <a:pt x="8670418" y="0"/>
                </a:lnTo>
                <a:lnTo>
                  <a:pt x="8670418" y="2450099"/>
                </a:lnTo>
                <a:lnTo>
                  <a:pt x="5560258" y="556025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21582" y="1"/>
            <a:ext cx="8670418" cy="5560258"/>
          </a:xfrm>
          <a:custGeom>
            <a:avLst/>
            <a:gdLst>
              <a:gd name="connsiteX0" fmla="*/ 0 w 8670418"/>
              <a:gd name="connsiteY0" fmla="*/ 0 h 5560258"/>
              <a:gd name="connsiteX1" fmla="*/ 3325813 w 8670418"/>
              <a:gd name="connsiteY1" fmla="*/ 0 h 5560258"/>
              <a:gd name="connsiteX2" fmla="*/ 5474742 w 8670418"/>
              <a:gd name="connsiteY2" fmla="*/ 2148928 h 5560258"/>
              <a:gd name="connsiteX3" fmla="*/ 7623670 w 8670418"/>
              <a:gd name="connsiteY3" fmla="*/ 0 h 5560258"/>
              <a:gd name="connsiteX4" fmla="*/ 8670418 w 8670418"/>
              <a:gd name="connsiteY4" fmla="*/ 0 h 5560258"/>
              <a:gd name="connsiteX5" fmla="*/ 8670418 w 8670418"/>
              <a:gd name="connsiteY5" fmla="*/ 2450099 h 5560258"/>
              <a:gd name="connsiteX6" fmla="*/ 5560258 w 8670418"/>
              <a:gd name="connsiteY6" fmla="*/ 5560258 h 5560258"/>
              <a:gd name="connsiteX7" fmla="*/ 0 w 8670418"/>
              <a:gd name="connsiteY7" fmla="*/ 0 h 5560258"/>
            </a:gdLst>
            <a:ahLst/>
            <a:cxnLst/>
            <a:rect l="l" t="t" r="r" b="b"/>
            <a:pathLst>
              <a:path w="8670418" h="5560258">
                <a:moveTo>
                  <a:pt x="0" y="0"/>
                </a:moveTo>
                <a:lnTo>
                  <a:pt x="3325813" y="0"/>
                </a:lnTo>
                <a:lnTo>
                  <a:pt x="5474742" y="2148928"/>
                </a:lnTo>
                <a:lnTo>
                  <a:pt x="7623670" y="0"/>
                </a:lnTo>
                <a:lnTo>
                  <a:pt x="8670418" y="0"/>
                </a:lnTo>
                <a:lnTo>
                  <a:pt x="8670418" y="2450099"/>
                </a:lnTo>
                <a:lnTo>
                  <a:pt x="5560258" y="556025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52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91237" y="1777162"/>
            <a:ext cx="474586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问题表现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91237" y="2597987"/>
            <a:ext cx="4745868" cy="1403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原始模型推理速度慢，轻量化后小目标检测精度下降。
直接部署原始模型时推理速度不满足实时性要求。
轻量化模型虽速度快，但小目标检测精度明显下降。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11155222" y="4648491"/>
            <a:ext cx="1780062" cy="2195125"/>
          </a:xfrm>
          <a:custGeom>
            <a:avLst/>
            <a:gdLst>
              <a:gd name="connsiteX0" fmla="*/ 0 w 1780062"/>
              <a:gd name="connsiteY0" fmla="*/ 0 h 2195125"/>
              <a:gd name="connsiteX1" fmla="*/ 1780062 w 1780062"/>
              <a:gd name="connsiteY1" fmla="*/ 1780062 h 2195125"/>
              <a:gd name="connsiteX2" fmla="*/ 1364999 w 1780062"/>
              <a:gd name="connsiteY2" fmla="*/ 2195125 h 2195125"/>
              <a:gd name="connsiteX3" fmla="*/ 0 w 1780062"/>
              <a:gd name="connsiteY3" fmla="*/ 2195125 h 2195125"/>
              <a:gd name="connsiteX4" fmla="*/ 0 w 1780062"/>
              <a:gd name="connsiteY4" fmla="*/ 0 h 2195125"/>
            </a:gdLst>
            <a:ahLst/>
            <a:cxnLst/>
            <a:rect l="l" t="t" r="r" b="b"/>
            <a:pathLst>
              <a:path w="1780062" h="2195125">
                <a:moveTo>
                  <a:pt x="0" y="0"/>
                </a:moveTo>
                <a:lnTo>
                  <a:pt x="1780062" y="1780062"/>
                </a:lnTo>
                <a:lnTo>
                  <a:pt x="1364999" y="2195125"/>
                </a:lnTo>
                <a:lnTo>
                  <a:pt x="0" y="21951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1237" y="4169718"/>
            <a:ext cx="474586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解决方案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91237" y="4990543"/>
            <a:ext cx="4745868" cy="14039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输入图片优化、内存管理、异常处理增强，调整结果后处理。
优化输入图片分辨率与格式，避免未压缩格式增加处理负担。
在批量处理中定期清理内存，防止内存溢出影响性能。
增强异常处理，捕获并记录推理失败等异常情况。
使用置信度阈值过滤误检结果，提升检测准确性。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16636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54529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92422" y="1649090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16636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54529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92422" y="4069849"/>
            <a:ext cx="94399" cy="94399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模型精度与速度平衡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4134" y="2036842"/>
            <a:ext cx="544357" cy="54435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42546" y="2719739"/>
            <a:ext cx="4747260" cy="75025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典型场景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2547" y="3541863"/>
            <a:ext cx="4747260" cy="1690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强光过曝、阴影干扰导致特征失效，影响检测准确性。
强光环境下颜色特征失效，阴影区域边缘检测不准确。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451973" y="2032276"/>
            <a:ext cx="523502" cy="544357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89494" y="2719739"/>
            <a:ext cx="4747260" cy="75025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改进方案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89494" y="3541863"/>
            <a:ext cx="4747260" cy="16902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数据增强优化、多特征融合策略，动态参数调整适应不同光照。
针对小目标增加copy- paste数据增强，提升检测能力。
采用多特征融合策略，根据不同光照调整边缘、颜色权重。
根据图像亮度自适应调整CLAHE对比度限制参数。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复杂光照误判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97071" y="1864895"/>
            <a:ext cx="2574758" cy="529390"/>
          </a:xfrm>
          <a:custGeom>
            <a:avLst/>
            <a:gdLst>
              <a:gd name="connsiteX0" fmla="*/ 0 w 2574758"/>
              <a:gd name="connsiteY0" fmla="*/ 0 h 637674"/>
              <a:gd name="connsiteX1" fmla="*/ 2574758 w 2574758"/>
              <a:gd name="connsiteY1" fmla="*/ 0 h 637674"/>
              <a:gd name="connsiteX2" fmla="*/ 1680828 w 2574758"/>
              <a:gd name="connsiteY2" fmla="*/ 637674 h 637674"/>
              <a:gd name="connsiteX3" fmla="*/ 1680828 w 2574758"/>
              <a:gd name="connsiteY3" fmla="*/ 238624 h 637674"/>
              <a:gd name="connsiteX4" fmla="*/ 0 w 2574758"/>
              <a:gd name="connsiteY4" fmla="*/ 238624 h 637674"/>
            </a:gdLst>
            <a:ahLst/>
            <a:cxnLst/>
            <a:rect l="l" t="t" r="r" b="b"/>
            <a:pathLst>
              <a:path w="2574758" h="637674">
                <a:moveTo>
                  <a:pt x="0" y="0"/>
                </a:moveTo>
                <a:lnTo>
                  <a:pt x="2574758" y="0"/>
                </a:lnTo>
                <a:lnTo>
                  <a:pt x="1680828" y="637674"/>
                </a:lnTo>
                <a:lnTo>
                  <a:pt x="1680828" y="238624"/>
                </a:lnTo>
                <a:lnTo>
                  <a:pt x="0" y="238624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97071" y="2494547"/>
            <a:ext cx="9585158" cy="10066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ONNX模型推理结果不一致，部分环境内存溢出或异常终止。
不同设备上ONNX模型推理结果存在差异。
部分环境在批量处理时出现内存溢出或程序异常终止。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11272" y="1383631"/>
            <a:ext cx="9570956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常见问题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97071" y="3982451"/>
            <a:ext cx="2574758" cy="529390"/>
          </a:xfrm>
          <a:custGeom>
            <a:avLst/>
            <a:gdLst>
              <a:gd name="connsiteX0" fmla="*/ 0 w 2574758"/>
              <a:gd name="connsiteY0" fmla="*/ 0 h 637674"/>
              <a:gd name="connsiteX1" fmla="*/ 2574758 w 2574758"/>
              <a:gd name="connsiteY1" fmla="*/ 0 h 637674"/>
              <a:gd name="connsiteX2" fmla="*/ 1680828 w 2574758"/>
              <a:gd name="connsiteY2" fmla="*/ 637674 h 637674"/>
              <a:gd name="connsiteX3" fmla="*/ 1680828 w 2574758"/>
              <a:gd name="connsiteY3" fmla="*/ 238624 h 637674"/>
              <a:gd name="connsiteX4" fmla="*/ 0 w 2574758"/>
              <a:gd name="connsiteY4" fmla="*/ 238624 h 637674"/>
            </a:gdLst>
            <a:ahLst/>
            <a:cxnLst/>
            <a:rect l="l" t="t" r="r" b="b"/>
            <a:pathLst>
              <a:path w="2574758" h="637674">
                <a:moveTo>
                  <a:pt x="0" y="0"/>
                </a:moveTo>
                <a:lnTo>
                  <a:pt x="2574758" y="0"/>
                </a:lnTo>
                <a:lnTo>
                  <a:pt x="1680828" y="637674"/>
                </a:lnTo>
                <a:lnTo>
                  <a:pt x="1680828" y="238624"/>
                </a:lnTo>
                <a:lnTo>
                  <a:pt x="0" y="238624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97071" y="4612103"/>
            <a:ext cx="9585158" cy="10066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标准化导出流程，批量处理时定期清理内存，保障部署稳定。
使用标准化导出流程，指定opset版本与动态输入。
在批量处理时定期清理内存，防止内存占用过高。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11272" y="3501187"/>
            <a:ext cx="9570956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解决方案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模型部署兼容性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实验结果与分析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5882548" y="2618242"/>
            <a:ext cx="1968532" cy="1968532"/>
          </a:xfrm>
          <a:prstGeom prst="blockArc">
            <a:avLst>
              <a:gd name="adj1" fmla="val 21533129"/>
              <a:gd name="adj2" fmla="val 20130804"/>
              <a:gd name="adj3" fmla="val 15585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29600" y="2854349"/>
            <a:ext cx="32893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精度表现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29600" y="3333346"/>
            <a:ext cx="32893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平均精度mAP@0.5达0.87，检测性能优异。
在IoU=0.5标准下，平均精度mAP@0.5达到0.87。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1497" y="2854349"/>
            <a:ext cx="3289301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检测数据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398" y="3333346"/>
            <a:ext cx="32904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测试图像27张，目标总数154个，平均置信度0.82，推理时间133ms。
测试27张图像，共检测到154个目标，平均置信度达0.82。
平均推理时间为133ms，满足实时性要求。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900000">
            <a:off x="4328220" y="2645352"/>
            <a:ext cx="1968532" cy="1968532"/>
          </a:xfrm>
          <a:prstGeom prst="blockArc">
            <a:avLst>
              <a:gd name="adj1" fmla="val 3780999"/>
              <a:gd name="adj2" fmla="val 2639113"/>
              <a:gd name="adj3" fmla="val 24140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34168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53592" y="3300054"/>
            <a:ext cx="529676" cy="60490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182551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96630" y="3332326"/>
            <a:ext cx="540368" cy="54036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总体检测指标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554483" y="2974538"/>
            <a:ext cx="7119896" cy="1631850"/>
          </a:xfrm>
          <a:prstGeom prst="roundRect">
            <a:avLst>
              <a:gd name="adj" fmla="val 6054"/>
            </a:avLst>
          </a:prstGeom>
          <a:solidFill>
            <a:schemeClr val="bg1">
              <a:lumMod val="85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787878"/>
            <a:ext cx="4752973" cy="4225136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noFill/>
          <a:ln w="12700" cap="flat">
            <a:solidFill>
              <a:schemeClr val="accent1">
                <a:lumMod val="20000"/>
                <a:lumOff val="80000"/>
              </a:schemeClr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62012" y="1967101"/>
            <a:ext cx="4349748" cy="3866691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noFill/>
          <a:ln w="12700" cap="flat">
            <a:solidFill>
              <a:schemeClr val="accent1">
                <a:lumMod val="40000"/>
                <a:lumOff val="60000"/>
              </a:schemeClr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63625" y="2146323"/>
            <a:ext cx="3946523" cy="3508246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noFill/>
          <a:ln w="12700" cap="flat">
            <a:solidFill>
              <a:schemeClr val="accent1">
                <a:lumMod val="60000"/>
                <a:lumOff val="40000"/>
              </a:schemeClr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65237" y="2325546"/>
            <a:ext cx="3543298" cy="3149800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 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56435" y="2495510"/>
            <a:ext cx="3160902" cy="2809872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solidFill>
            <a:schemeClr val="accent1"/>
          </a:solidFill>
          <a:ln w="916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25946" y="1265158"/>
            <a:ext cx="5373878" cy="438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925946" y="1751932"/>
            <a:ext cx="5373878" cy="87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≥0.90占41.6%，0.70- 0.89占44.2%，低置信目标较少。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925946" y="3108069"/>
            <a:ext cx="5373878" cy="438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925946" y="3594843"/>
            <a:ext cx="5373878" cy="87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置信度≥0.90的目标占41.6%，0.70- 0.89占44.2%。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25946" y="4940326"/>
            <a:ext cx="5373878" cy="438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925946" y="5427100"/>
            <a:ext cx="5373878" cy="8780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低置信目标较少，表明系统检测结果较为可靠。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575337" y="3341455"/>
            <a:ext cx="2923099" cy="11179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区间占比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置信度分布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35941" y="1961669"/>
            <a:ext cx="853201" cy="8532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54396" y="3259723"/>
            <a:ext cx="28829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单目标大尺寸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9651" y="3259723"/>
            <a:ext cx="28829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复杂光照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44904" y="3259723"/>
            <a:ext cx="28829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多目标中等尺寸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54396" y="3851649"/>
            <a:ext cx="288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5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置信度高，定位准确，推理时间略长。
检测单个大尺寸目标，置信度为0.90，定位准确。
推理时间为147ms，高于平均值，但仍在合理范围。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49651" y="3851649"/>
            <a:ext cx="2880000" cy="9398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自适应算法有效，成熟度判断准确率92%。
在复杂光照场景下，自适应算法有效提升检测性能。
成熟度判断准确率达到92%，满足实际应用需求。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44904" y="3851649"/>
            <a:ext cx="2880000" cy="9398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9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置信度高，无重叠，检测效率高。
检测6个中等尺寸目标，平均置信度为0.88。
推理时间为149ms，检测效率高，无重叠目标。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731196" y="1961669"/>
            <a:ext cx="853201" cy="8532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226448" y="1961669"/>
            <a:ext cx="853201" cy="85320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20000"/>
                  <a:lumOff val="8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787236" y="2512964"/>
            <a:ext cx="301906" cy="30190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82491" y="2514788"/>
            <a:ext cx="301906" cy="30190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777743" y="2512964"/>
            <a:ext cx="301906" cy="30190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81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场景分析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42753" y="3199808"/>
            <a:ext cx="7253624" cy="7253624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38615" y="1349375"/>
            <a:ext cx="3989653" cy="4886326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5080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97355" y="4085776"/>
            <a:ext cx="3072173" cy="1576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37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未成熟92.1%，成熟期92.0%，过熟期89.7%，总准确率91.6%。
未成熟阶段准确率92.1%，成熟期92.0%，过熟期89.7%。
总体成熟度判断准确率达到91.6%，性能良好。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97355" y="3303787"/>
            <a:ext cx="3072173" cy="715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准确率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13376" y="1478564"/>
            <a:ext cx="426120" cy="42612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34441" y="1349375"/>
            <a:ext cx="3618944" cy="4432300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07827" y="4047676"/>
            <a:ext cx="3072173" cy="14300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9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光照过曝、纹理不明显、阴影干扰导致误判，误判率8.4%。
未成熟误判为成熟期3次，原因是光照过曝导致颜色误判。
成熟期误判为过熟期4次，表面纹理特征不明显是主因。
过熟期误判为成熟期3次，阴影干扰纹理分析导致误判。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07827" y="3332199"/>
            <a:ext cx="3072173" cy="6493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误判分析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92964" y="1466560"/>
            <a:ext cx="386526" cy="386526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051911" y="1583680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217150" y="2485882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538155" y="2027717"/>
            <a:ext cx="790573" cy="790573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562383" y="1583680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27623" y="2485882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994498" y="2038451"/>
            <a:ext cx="898830" cy="78691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成熟度判断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63157" y="1453648"/>
            <a:ext cx="2254017" cy="518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202X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342092" y="3638297"/>
            <a:ext cx="5701472" cy="5701473"/>
          </a:xfrm>
          <a:prstGeom prst="donut">
            <a:avLst>
              <a:gd name="adj" fmla="val 26503"/>
            </a:avLst>
          </a:prstGeom>
          <a:solidFill>
            <a:schemeClr val="bg1">
              <a:lumMod val="9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2762" y="2529033"/>
            <a:ext cx="7920133" cy="7920000"/>
          </a:xfrm>
          <a:custGeom>
            <a:avLst/>
            <a:gdLst>
              <a:gd name="connsiteX0" fmla="*/ 0 w 5371337"/>
              <a:gd name="connsiteY0" fmla="*/ 2685669 h 5371242"/>
              <a:gd name="connsiteX1" fmla="*/ 2685669 w 5371337"/>
              <a:gd name="connsiteY1" fmla="*/ 0 h 5371242"/>
              <a:gd name="connsiteX2" fmla="*/ 5371338 w 5371337"/>
              <a:gd name="connsiteY2" fmla="*/ 2685669 h 5371242"/>
              <a:gd name="connsiteX3" fmla="*/ 2685669 w 5371337"/>
              <a:gd name="connsiteY3" fmla="*/ 5371243 h 5371242"/>
              <a:gd name="connsiteX4" fmla="*/ 0 w 5371337"/>
              <a:gd name="connsiteY4" fmla="*/ 2685669 h 5371242"/>
              <a:gd name="connsiteX5" fmla="*/ 5353050 w 5371337"/>
              <a:gd name="connsiteY5" fmla="*/ 2685669 h 5371242"/>
              <a:gd name="connsiteX6" fmla="*/ 2685669 w 5371337"/>
              <a:gd name="connsiteY6" fmla="*/ 18288 h 5371242"/>
              <a:gd name="connsiteX7" fmla="*/ 18288 w 5371337"/>
              <a:gd name="connsiteY7" fmla="*/ 2685669 h 5371242"/>
              <a:gd name="connsiteX8" fmla="*/ 2685764 w 5371337"/>
              <a:gd name="connsiteY8" fmla="*/ 5353050 h 5371242"/>
              <a:gd name="connsiteX9" fmla="*/ 5353050 w 5371337"/>
              <a:gd name="connsiteY9" fmla="*/ 2685669 h 5371242"/>
            </a:gdLst>
            <a:ahLst/>
            <a:cxnLst/>
            <a:rect l="l" t="t" r="r" b="b"/>
            <a:pathLst>
              <a:path w="5371337" h="5371242">
                <a:moveTo>
                  <a:pt x="0" y="2685669"/>
                </a:moveTo>
                <a:cubicBezTo>
                  <a:pt x="0" y="1204817"/>
                  <a:pt x="1204817" y="0"/>
                  <a:pt x="2685669" y="0"/>
                </a:cubicBezTo>
                <a:cubicBezTo>
                  <a:pt x="4166521" y="0"/>
                  <a:pt x="5371338" y="1204817"/>
                  <a:pt x="5371338" y="2685669"/>
                </a:cubicBezTo>
                <a:cubicBezTo>
                  <a:pt x="5371338" y="4166521"/>
                  <a:pt x="4166521" y="5371243"/>
                  <a:pt x="2685669" y="5371243"/>
                </a:cubicBezTo>
                <a:cubicBezTo>
                  <a:pt x="1204817" y="5371243"/>
                  <a:pt x="0" y="4166521"/>
                  <a:pt x="0" y="2685669"/>
                </a:cubicBezTo>
                <a:close/>
                <a:moveTo>
                  <a:pt x="5353050" y="2685669"/>
                </a:moveTo>
                <a:cubicBezTo>
                  <a:pt x="5353050" y="1214819"/>
                  <a:pt x="4156520" y="18288"/>
                  <a:pt x="2685669" y="18288"/>
                </a:cubicBezTo>
                <a:cubicBezTo>
                  <a:pt x="1214819" y="18288"/>
                  <a:pt x="18288" y="1214819"/>
                  <a:pt x="18288" y="2685669"/>
                </a:cubicBezTo>
                <a:cubicBezTo>
                  <a:pt x="18288" y="4156520"/>
                  <a:pt x="1214914" y="5353050"/>
                  <a:pt x="2685764" y="5353050"/>
                </a:cubicBezTo>
                <a:cubicBezTo>
                  <a:pt x="4156615" y="5353050"/>
                  <a:pt x="5353050" y="4156424"/>
                  <a:pt x="5353050" y="268566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28728" y="-751620"/>
            <a:ext cx="1389832" cy="138983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 flipH="1">
            <a:off x="1116896" y="2086118"/>
            <a:ext cx="4558651" cy="0"/>
          </a:xfrm>
          <a:prstGeom prst="line">
            <a:avLst/>
          </a:pr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1183203" y="1634743"/>
            <a:ext cx="3073400" cy="279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CATALOGUE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6897" y="1028700"/>
            <a:ext cx="13462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ZongYiGBT" panose="02010604000000000000" charset="-122"/>
                <a:ea typeface="Dream-ZongYiGBT" panose="02010604000000000000" charset="-122"/>
                <a:cs typeface="Dream-ZongYiGBT" panose="02010604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1156996"/>
            <a:ext cx="358960" cy="3589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84751" y="3066840"/>
            <a:ext cx="3810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1.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25872" y="3112687"/>
            <a:ext cx="41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系统概述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24863" y="3112687"/>
            <a:ext cx="41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系统部署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25872" y="4188686"/>
            <a:ext cx="41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项目代码实现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24863" y="4188686"/>
            <a:ext cx="41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关键问题与解决方案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09992" y="3066840"/>
            <a:ext cx="3810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484751" y="4129490"/>
            <a:ext cx="3810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3.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509992" y="4129490"/>
            <a:ext cx="3810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4.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925872" y="5261428"/>
            <a:ext cx="4140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实验结果与分析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484751" y="5202232"/>
            <a:ext cx="3810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5.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系统概述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6676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16601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06526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使用框架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103890"/>
            <a:ext cx="3060000" cy="21586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YOLOv5 Nano结合OpenCV，专为边缘计算优化，兼顾检测精度与低功耗。
YOLOv5 Nano基于YOLO架构优化，模型小、计算量低，适合边缘设备。
OpenCV功能强大，支持多语言，OpenCV- Python易用且高效。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5965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9650" y="3103890"/>
            <a:ext cx="3060000" cy="21586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蘑菇定位、成熟度判断，融合图像处理技术，精准识别状态。
通过YOLOv5 Nano快速定位蘑菇，卷积神经网络实现分类与定位。
使用OpenCV预处理图像，结合边缘检测与颜色分析判断成熟度。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5890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技术优势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58900" y="3103891"/>
            <a:ext cx="3060000" cy="21586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轻量化、多尺度融合、低功耗，适应复杂农业场景，提升检测效率。
轻量化检测：YOLOv5 Nano + 深度可分离卷积，算力需求降低60%。
多尺度融合：PANet特征金字塔，小目标检测召回率提升22%。
低功耗部署：TensorRT FP16量化，功耗降低40%。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86043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575968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cxnSp>
        <p:nvCxnSpPr>
          <p:cNvPr id="14" name="标题 1"/>
          <p:cNvCxnSpPr/>
          <p:nvPr/>
        </p:nvCxnSpPr>
        <p:spPr>
          <a:xfrm>
            <a:off x="965893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9770541" y="1839469"/>
            <a:ext cx="436719" cy="41161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76980" y="1839469"/>
            <a:ext cx="425340" cy="41161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00406" y="1839469"/>
            <a:ext cx="379988" cy="41161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131870" y="1652200"/>
            <a:ext cx="18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28374" y="1652200"/>
            <a:ext cx="18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系统架构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系统部署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057274" y="1235242"/>
            <a:ext cx="6372726" cy="14838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458745" y="1636296"/>
            <a:ext cx="1155031" cy="572118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13776" y="1781987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50134" y="1781987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676443" y="1743081"/>
            <a:ext cx="536280" cy="3585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200946" y="1833531"/>
            <a:ext cx="5894883" cy="789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7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使用Anaconda隔离Python环境，确保兼容性与稳定性。
下载Anaconda，安装后创建虚拟环境，隔离不同Python版本。
通过conda env list查看环境，conda create创建新环境。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200947" y="1371599"/>
            <a:ext cx="5898853" cy="410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环境搭建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74700" y="2911642"/>
            <a:ext cx="6347326" cy="14838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7565524" y="3312696"/>
            <a:ext cx="1155031" cy="572118"/>
          </a:xfrm>
          <a:prstGeom prst="homePlat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7405103" y="3458387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7268745" y="3458387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66577" y="3419481"/>
            <a:ext cx="536280" cy="3585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07271" y="3509931"/>
            <a:ext cx="5965029" cy="789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7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克隆代码、安装依赖，创建权重文件夹，准备训练基础。
克隆YOLOv5代码，安装依赖，创建weights文件夹存放权重。
下载预训练权重，配置训练参数，开始模型训练。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03300" y="3047999"/>
            <a:ext cx="5975053" cy="410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165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YOLOv5部署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057274" y="4588041"/>
            <a:ext cx="6372726" cy="14838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58745" y="4989095"/>
            <a:ext cx="1155031" cy="572118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613776" y="5134786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750134" y="5134786"/>
            <a:ext cx="160421" cy="280737"/>
          </a:xfrm>
          <a:prstGeom prst="chevron">
            <a:avLst>
              <a:gd name="adj" fmla="val 6714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76443" y="5095880"/>
            <a:ext cx="536280" cy="3585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00946" y="5186330"/>
            <a:ext cx="5898854" cy="789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7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利用LabelImg标注数据，配置数据集路径，为训练提供准确样本。
使用LabelImg标注训练集图片，保存为txt文件。
配置mydata.yaml，指定数据集路径与类别信息。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200947" y="4724398"/>
            <a:ext cx="5898853" cy="4103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数据集准备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安装步骤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项目代码实现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21337677">
            <a:off x="4351442" y="1891070"/>
            <a:ext cx="1888360" cy="2374062"/>
          </a:xfrm>
          <a:custGeom>
            <a:avLst/>
            <a:gdLst>
              <a:gd name="T0" fmla="*/ 551 w 1060"/>
              <a:gd name="T1" fmla="*/ 1078 h 1333"/>
              <a:gd name="T2" fmla="*/ 520 w 1060"/>
              <a:gd name="T3" fmla="*/ 925 h 1333"/>
              <a:gd name="T4" fmla="*/ 917 w 1060"/>
              <a:gd name="T5" fmla="*/ 521 h 1333"/>
              <a:gd name="T6" fmla="*/ 1060 w 1060"/>
              <a:gd name="T7" fmla="*/ 259 h 1333"/>
              <a:gd name="T8" fmla="*/ 918 w 1060"/>
              <a:gd name="T9" fmla="*/ 0 h 1333"/>
              <a:gd name="T10" fmla="*/ 0 w 1060"/>
              <a:gd name="T11" fmla="*/ 925 h 1333"/>
              <a:gd name="T12" fmla="*/ 94 w 1060"/>
              <a:gd name="T13" fmla="*/ 1333 h 1333"/>
              <a:gd name="T14" fmla="*/ 244 w 1060"/>
              <a:gd name="T15" fmla="*/ 1086 h 1333"/>
              <a:gd name="T16" fmla="*/ 551 w 1060"/>
              <a:gd name="T17" fmla="*/ 1078 h 1333"/>
            </a:gdLst>
            <a:ahLst/>
            <a:cxnLst/>
            <a:rect l="0" t="0" r="r" b="b"/>
            <a:pathLst>
              <a:path w="1060" h="1333">
                <a:moveTo>
                  <a:pt x="551" y="1078"/>
                </a:moveTo>
                <a:cubicBezTo>
                  <a:pt x="531" y="1031"/>
                  <a:pt x="520" y="979"/>
                  <a:pt x="520" y="925"/>
                </a:cubicBezTo>
                <a:cubicBezTo>
                  <a:pt x="520" y="704"/>
                  <a:pt x="697" y="525"/>
                  <a:pt x="917" y="521"/>
                </a:cubicBezTo>
                <a:cubicBezTo>
                  <a:pt x="1060" y="259"/>
                  <a:pt x="1060" y="259"/>
                  <a:pt x="1060" y="259"/>
                </a:cubicBezTo>
                <a:cubicBezTo>
                  <a:pt x="918" y="0"/>
                  <a:pt x="918" y="0"/>
                  <a:pt x="918" y="0"/>
                </a:cubicBezTo>
                <a:cubicBezTo>
                  <a:pt x="410" y="4"/>
                  <a:pt x="0" y="416"/>
                  <a:pt x="0" y="925"/>
                </a:cubicBezTo>
                <a:cubicBezTo>
                  <a:pt x="0" y="1071"/>
                  <a:pt x="34" y="1210"/>
                  <a:pt x="94" y="1333"/>
                </a:cubicBezTo>
                <a:cubicBezTo>
                  <a:pt x="244" y="1086"/>
                  <a:pt x="244" y="1086"/>
                  <a:pt x="244" y="1086"/>
                </a:cubicBezTo>
                <a:lnTo>
                  <a:pt x="551" y="1078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1337677">
            <a:off x="6085376" y="1775614"/>
            <a:ext cx="1558388" cy="2462273"/>
          </a:xfrm>
          <a:custGeom>
            <a:avLst/>
            <a:gdLst>
              <a:gd name="T0" fmla="*/ 0 w 875"/>
              <a:gd name="T1" fmla="*/ 522 h 1383"/>
              <a:gd name="T2" fmla="*/ 355 w 875"/>
              <a:gd name="T3" fmla="*/ 923 h 1383"/>
              <a:gd name="T4" fmla="*/ 299 w 875"/>
              <a:gd name="T5" fmla="*/ 1127 h 1383"/>
              <a:gd name="T6" fmla="*/ 453 w 875"/>
              <a:gd name="T7" fmla="*/ 1377 h 1383"/>
              <a:gd name="T8" fmla="*/ 753 w 875"/>
              <a:gd name="T9" fmla="*/ 1383 h 1383"/>
              <a:gd name="T10" fmla="*/ 875 w 875"/>
              <a:gd name="T11" fmla="*/ 923 h 1383"/>
              <a:gd name="T12" fmla="*/ 3 w 875"/>
              <a:gd name="T13" fmla="*/ 0 h 1383"/>
              <a:gd name="T14" fmla="*/ 144 w 875"/>
              <a:gd name="T15" fmla="*/ 257 h 1383"/>
              <a:gd name="T16" fmla="*/ 0 w 875"/>
              <a:gd name="T17" fmla="*/ 522 h 1383"/>
            </a:gdLst>
            <a:ahLst/>
            <a:cxnLst/>
            <a:rect l="0" t="0" r="r" b="b"/>
            <a:pathLst>
              <a:path w="875" h="1383">
                <a:moveTo>
                  <a:pt x="0" y="522"/>
                </a:moveTo>
                <a:cubicBezTo>
                  <a:pt x="200" y="546"/>
                  <a:pt x="355" y="717"/>
                  <a:pt x="355" y="923"/>
                </a:cubicBezTo>
                <a:cubicBezTo>
                  <a:pt x="355" y="997"/>
                  <a:pt x="334" y="1067"/>
                  <a:pt x="299" y="1127"/>
                </a:cubicBezTo>
                <a:cubicBezTo>
                  <a:pt x="453" y="1377"/>
                  <a:pt x="453" y="1377"/>
                  <a:pt x="453" y="1377"/>
                </a:cubicBezTo>
                <a:cubicBezTo>
                  <a:pt x="753" y="1383"/>
                  <a:pt x="753" y="1383"/>
                  <a:pt x="753" y="1383"/>
                </a:cubicBezTo>
                <a:cubicBezTo>
                  <a:pt x="831" y="1248"/>
                  <a:pt x="875" y="1091"/>
                  <a:pt x="875" y="923"/>
                </a:cubicBezTo>
                <a:cubicBezTo>
                  <a:pt x="875" y="430"/>
                  <a:pt x="489" y="27"/>
                  <a:pt x="3" y="0"/>
                </a:cubicBezTo>
                <a:cubicBezTo>
                  <a:pt x="144" y="257"/>
                  <a:pt x="144" y="257"/>
                  <a:pt x="144" y="257"/>
                </a:cubicBezTo>
                <a:lnTo>
                  <a:pt x="0" y="52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1337677">
            <a:off x="4678986" y="3845747"/>
            <a:ext cx="2800958" cy="1283953"/>
          </a:xfrm>
          <a:custGeom>
            <a:avLst/>
            <a:gdLst>
              <a:gd name="T0" fmla="*/ 1120 w 1573"/>
              <a:gd name="T1" fmla="*/ 46 h 721"/>
              <a:gd name="T2" fmla="*/ 802 w 1573"/>
              <a:gd name="T3" fmla="*/ 200 h 721"/>
              <a:gd name="T4" fmla="*/ 454 w 1573"/>
              <a:gd name="T5" fmla="*/ 0 h 721"/>
              <a:gd name="T6" fmla="*/ 151 w 1573"/>
              <a:gd name="T7" fmla="*/ 8 h 721"/>
              <a:gd name="T8" fmla="*/ 0 w 1573"/>
              <a:gd name="T9" fmla="*/ 257 h 721"/>
              <a:gd name="T10" fmla="*/ 802 w 1573"/>
              <a:gd name="T11" fmla="*/ 721 h 721"/>
              <a:gd name="T12" fmla="*/ 1573 w 1573"/>
              <a:gd name="T13" fmla="*/ 307 h 721"/>
              <a:gd name="T14" fmla="*/ 1276 w 1573"/>
              <a:gd name="T15" fmla="*/ 301 h 721"/>
              <a:gd name="T16" fmla="*/ 1120 w 1573"/>
              <a:gd name="T17" fmla="*/ 46 h 721"/>
            </a:gdLst>
            <a:ahLst/>
            <a:cxnLst/>
            <a:rect l="0" t="0" r="r" b="b"/>
            <a:pathLst>
              <a:path w="1573" h="721">
                <a:moveTo>
                  <a:pt x="1120" y="46"/>
                </a:moveTo>
                <a:cubicBezTo>
                  <a:pt x="1046" y="140"/>
                  <a:pt x="931" y="200"/>
                  <a:pt x="802" y="200"/>
                </a:cubicBezTo>
                <a:cubicBezTo>
                  <a:pt x="654" y="200"/>
                  <a:pt x="524" y="120"/>
                  <a:pt x="454" y="0"/>
                </a:cubicBezTo>
                <a:cubicBezTo>
                  <a:pt x="151" y="8"/>
                  <a:pt x="151" y="8"/>
                  <a:pt x="151" y="8"/>
                </a:cubicBezTo>
                <a:cubicBezTo>
                  <a:pt x="0" y="257"/>
                  <a:pt x="0" y="257"/>
                  <a:pt x="0" y="257"/>
                </a:cubicBezTo>
                <a:cubicBezTo>
                  <a:pt x="160" y="534"/>
                  <a:pt x="459" y="721"/>
                  <a:pt x="802" y="721"/>
                </a:cubicBezTo>
                <a:cubicBezTo>
                  <a:pt x="1124" y="721"/>
                  <a:pt x="1407" y="556"/>
                  <a:pt x="1573" y="307"/>
                </a:cubicBezTo>
                <a:cubicBezTo>
                  <a:pt x="1276" y="301"/>
                  <a:pt x="1276" y="301"/>
                  <a:pt x="1276" y="301"/>
                </a:cubicBezTo>
                <a:lnTo>
                  <a:pt x="1120" y="4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flipV="1">
            <a:off x="7252531" y="1802207"/>
            <a:ext cx="395973" cy="395973"/>
          </a:xfrm>
          <a:prstGeom prst="line">
            <a:avLst/>
          </a:prstGeom>
          <a:noFill/>
          <a:ln w="12700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6" name="标题 1"/>
          <p:cNvCxnSpPr/>
          <p:nvPr/>
        </p:nvCxnSpPr>
        <p:spPr>
          <a:xfrm>
            <a:off x="7647509" y="1802207"/>
            <a:ext cx="495731" cy="0"/>
          </a:xfrm>
          <a:prstGeom prst="straightConnector1">
            <a:avLst/>
          </a:prstGeom>
          <a:noFill/>
          <a:ln w="12700" cap="sq">
            <a:solidFill>
              <a:schemeClr val="accent1"/>
            </a:solidFill>
            <a:prstDash val="solid"/>
            <a:miter/>
            <a:tailEnd type="oval"/>
          </a:ln>
        </p:spPr>
      </p:cxnSp>
      <p:cxnSp>
        <p:nvCxnSpPr>
          <p:cNvPr id="7" name="标题 1"/>
          <p:cNvCxnSpPr/>
          <p:nvPr/>
        </p:nvCxnSpPr>
        <p:spPr>
          <a:xfrm>
            <a:off x="7345021" y="4668359"/>
            <a:ext cx="231597" cy="231598"/>
          </a:xfrm>
          <a:prstGeom prst="line">
            <a:avLst/>
          </a:prstGeom>
          <a:noFill/>
          <a:ln w="12700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8" name="标题 1"/>
          <p:cNvCxnSpPr/>
          <p:nvPr/>
        </p:nvCxnSpPr>
        <p:spPr>
          <a:xfrm>
            <a:off x="7576618" y="4896351"/>
            <a:ext cx="482823" cy="0"/>
          </a:xfrm>
          <a:prstGeom prst="straightConnector1">
            <a:avLst/>
          </a:prstGeom>
          <a:noFill/>
          <a:ln w="12700" cap="sq">
            <a:solidFill>
              <a:schemeClr val="accent1"/>
            </a:solidFill>
            <a:prstDash val="solid"/>
            <a:miter/>
            <a:tailEnd type="oval"/>
          </a:ln>
        </p:spPr>
      </p:cxnSp>
      <p:sp>
        <p:nvSpPr>
          <p:cNvPr id="9" name="标题 1"/>
          <p:cNvSpPr txBox="1"/>
          <p:nvPr/>
        </p:nvSpPr>
        <p:spPr>
          <a:xfrm>
            <a:off x="8295693" y="2062029"/>
            <a:ext cx="2945410" cy="1248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优化模型加载、图像预处理与后处理流程，提升检测性能。
使用ONNX Runtime优化模型加载，配置SessionOptions。
改进图像预处理，支持动态尺寸，保持长宽比并标准化。
改进非极大值抑制（NMS），提升检测结果准确性。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95693" y="1323975"/>
            <a:ext cx="2945410" cy="6157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核心功能代码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76245" y="5165706"/>
            <a:ext cx="2945410" cy="1248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详解命令行参数，规范单图与批量检测流程，确保操作便捷。
参数包括图片路径、模型路径、输出目录、置信度阈值等。
单图检测与批量检测流程清晰，结果保存在指定目录。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76245" y="4427652"/>
            <a:ext cx="2945410" cy="6157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使用说明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1362" y="3181671"/>
            <a:ext cx="2945410" cy="1248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创建Python虚拟环境，精确安装依赖，保障开发环境纯净。
使用python - m venv创建虚拟环境，激活后安装依赖。
安装onnxruntime、opencv- python、numpy等核心依赖。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1362" y="2443617"/>
            <a:ext cx="2945410" cy="6157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虚拟环境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3810000" y="2930746"/>
            <a:ext cx="591548" cy="0"/>
          </a:xfrm>
          <a:prstGeom prst="straightConnector1">
            <a:avLst/>
          </a:prstGeom>
          <a:noFill/>
          <a:ln w="12700" cap="sq">
            <a:solidFill>
              <a:schemeClr val="accent1"/>
            </a:solidFill>
            <a:prstDash val="solid"/>
            <a:miter/>
            <a:tailEnd type="oval"/>
          </a:ln>
        </p:spPr>
      </p:cxnSp>
      <p:sp>
        <p:nvSpPr>
          <p:cNvPr id="16" name="标题 1"/>
          <p:cNvSpPr txBox="1"/>
          <p:nvPr/>
        </p:nvSpPr>
        <p:spPr>
          <a:xfrm>
            <a:off x="4841511" y="2777704"/>
            <a:ext cx="386034" cy="363846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892800" y="4477197"/>
            <a:ext cx="373330" cy="373382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873333" y="2782859"/>
            <a:ext cx="389952" cy="353536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9575" y="166783"/>
            <a:ext cx="10403565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环境配置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49892" y="268684"/>
            <a:ext cx="358146" cy="358146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2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33690" y="186148"/>
            <a:ext cx="523219" cy="523219"/>
          </a:xfrm>
          <a:custGeom>
            <a:avLst/>
            <a:gdLst>
              <a:gd name="connsiteX0" fmla="*/ 481175 w 550870"/>
              <a:gd name="connsiteY0" fmla="*/ 208907 h 550870"/>
              <a:gd name="connsiteX1" fmla="*/ 481175 w 550870"/>
              <a:gd name="connsiteY1" fmla="*/ 208907 h 550870"/>
              <a:gd name="connsiteX2" fmla="*/ 341963 w 550870"/>
              <a:gd name="connsiteY2" fmla="*/ 69695 h 550870"/>
              <a:gd name="connsiteX3" fmla="*/ 281421 w 550870"/>
              <a:gd name="connsiteY3" fmla="*/ 260 h 550870"/>
              <a:gd name="connsiteX4" fmla="*/ 208907 w 550870"/>
              <a:gd name="connsiteY4" fmla="*/ 66275 h 550870"/>
              <a:gd name="connsiteX5" fmla="*/ 208907 w 550870"/>
              <a:gd name="connsiteY5" fmla="*/ 69695 h 550870"/>
              <a:gd name="connsiteX6" fmla="*/ 69695 w 550870"/>
              <a:gd name="connsiteY6" fmla="*/ 208907 h 550870"/>
              <a:gd name="connsiteX7" fmla="*/ 260 w 550870"/>
              <a:gd name="connsiteY7" fmla="*/ 269449 h 550870"/>
              <a:gd name="connsiteX8" fmla="*/ 66275 w 550870"/>
              <a:gd name="connsiteY8" fmla="*/ 341963 h 550870"/>
              <a:gd name="connsiteX9" fmla="*/ 69695 w 550870"/>
              <a:gd name="connsiteY9" fmla="*/ 341963 h 550870"/>
              <a:gd name="connsiteX10" fmla="*/ 208907 w 550870"/>
              <a:gd name="connsiteY10" fmla="*/ 481175 h 550870"/>
              <a:gd name="connsiteX11" fmla="*/ 269450 w 550870"/>
              <a:gd name="connsiteY11" fmla="*/ 550610 h 550870"/>
              <a:gd name="connsiteX12" fmla="*/ 341963 w 550870"/>
              <a:gd name="connsiteY12" fmla="*/ 484596 h 550870"/>
              <a:gd name="connsiteX13" fmla="*/ 341963 w 550870"/>
              <a:gd name="connsiteY13" fmla="*/ 481175 h 550870"/>
              <a:gd name="connsiteX14" fmla="*/ 481175 w 550870"/>
              <a:gd name="connsiteY14" fmla="*/ 341963 h 550870"/>
              <a:gd name="connsiteX15" fmla="*/ 484596 w 550870"/>
              <a:gd name="connsiteY15" fmla="*/ 341963 h 550870"/>
              <a:gd name="connsiteX16" fmla="*/ 550611 w 550870"/>
              <a:gd name="connsiteY16" fmla="*/ 269449 h 550870"/>
              <a:gd name="connsiteX17" fmla="*/ 481175 w 550870"/>
              <a:gd name="connsiteY17" fmla="*/ 208907 h 550870"/>
            </a:gdLst>
            <a:ahLst/>
            <a:cxnLst/>
            <a:rect l="l" t="t" r="r" b="b"/>
            <a:pathLst>
              <a:path w="550870" h="550870">
                <a:moveTo>
                  <a:pt x="481175" y="208907"/>
                </a:moveTo>
                <a:lnTo>
                  <a:pt x="481175" y="208907"/>
                </a:lnTo>
                <a:cubicBezTo>
                  <a:pt x="404215" y="208907"/>
                  <a:pt x="341963" y="146655"/>
                  <a:pt x="341963" y="69695"/>
                </a:cubicBezTo>
                <a:cubicBezTo>
                  <a:pt x="341963" y="34807"/>
                  <a:pt x="316310" y="2996"/>
                  <a:pt x="281421" y="260"/>
                </a:cubicBezTo>
                <a:cubicBezTo>
                  <a:pt x="242086" y="-3161"/>
                  <a:pt x="208907" y="27624"/>
                  <a:pt x="208907" y="66275"/>
                </a:cubicBezTo>
                <a:lnTo>
                  <a:pt x="208907" y="69695"/>
                </a:lnTo>
                <a:cubicBezTo>
                  <a:pt x="208907" y="146655"/>
                  <a:pt x="146655" y="208907"/>
                  <a:pt x="69695" y="208907"/>
                </a:cubicBezTo>
                <a:cubicBezTo>
                  <a:pt x="34807" y="208907"/>
                  <a:pt x="2996" y="234561"/>
                  <a:pt x="260" y="269449"/>
                </a:cubicBezTo>
                <a:cubicBezTo>
                  <a:pt x="-3161" y="308784"/>
                  <a:pt x="27624" y="341963"/>
                  <a:pt x="66275" y="341963"/>
                </a:cubicBezTo>
                <a:lnTo>
                  <a:pt x="69695" y="341963"/>
                </a:lnTo>
                <a:cubicBezTo>
                  <a:pt x="146655" y="341963"/>
                  <a:pt x="208907" y="404215"/>
                  <a:pt x="208907" y="481175"/>
                </a:cubicBezTo>
                <a:cubicBezTo>
                  <a:pt x="208907" y="516064"/>
                  <a:pt x="234561" y="547874"/>
                  <a:pt x="269450" y="550610"/>
                </a:cubicBezTo>
                <a:cubicBezTo>
                  <a:pt x="308785" y="554031"/>
                  <a:pt x="341963" y="523247"/>
                  <a:pt x="341963" y="484596"/>
                </a:cubicBezTo>
                <a:lnTo>
                  <a:pt x="341963" y="481175"/>
                </a:lnTo>
                <a:cubicBezTo>
                  <a:pt x="341963" y="404215"/>
                  <a:pt x="404215" y="341963"/>
                  <a:pt x="481175" y="341963"/>
                </a:cubicBezTo>
                <a:lnTo>
                  <a:pt x="484596" y="341963"/>
                </a:lnTo>
                <a:cubicBezTo>
                  <a:pt x="523247" y="341963"/>
                  <a:pt x="554031" y="308784"/>
                  <a:pt x="550611" y="269449"/>
                </a:cubicBezTo>
                <a:cubicBezTo>
                  <a:pt x="547532" y="234219"/>
                  <a:pt x="516064" y="208907"/>
                  <a:pt x="481175" y="208907"/>
                </a:cubicBezTo>
              </a:path>
            </a:pathLst>
          </a:custGeom>
          <a:solidFill>
            <a:schemeClr val="accent1"/>
          </a:solidFill>
          <a:ln w="342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1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关键问题与解决方案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6BFF"/>
      </a:accent1>
      <a:accent2>
        <a:srgbClr val="0165FF"/>
      </a:accent2>
      <a:accent3>
        <a:srgbClr val="0313E1"/>
      </a:accent3>
      <a:accent4>
        <a:srgbClr val="BF9000"/>
      </a:accent4>
      <a:accent5>
        <a:srgbClr val="2E75B5"/>
      </a:accent5>
      <a:accent6>
        <a:srgbClr val="538135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2470</Words>
  <Application>WPS 演示</Application>
  <PresentationFormat/>
  <Paragraphs>218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宋体</vt:lpstr>
      <vt:lpstr>Wingdings</vt:lpstr>
      <vt:lpstr>Source Han Sans CN Bold</vt:lpstr>
      <vt:lpstr>Source Han Sans</vt:lpstr>
      <vt:lpstr>Dream-ZongYiGBT</vt:lpstr>
      <vt:lpstr>OPPOSans R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WPS_1642855616</cp:lastModifiedBy>
  <cp:revision>1</cp:revision>
  <dcterms:created xsi:type="dcterms:W3CDTF">2025-06-09T06:15:23Z</dcterms:created>
  <dcterms:modified xsi:type="dcterms:W3CDTF">2025-06-09T06:15:23Z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B45A7ED3D1BE45D4BD9E4FCE8CA107B0_12</vt:lpwstr>
  </property>
  <property fmtid="{D5CDD505-2E9C-101B-9397-08002B2CF9AE}" pid="3" name="KSOProductBuildVer">
    <vt:lpwstr>2052-12.1.0.21171</vt:lpwstr>
  </property>
</Properties>
</file>